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5486400" cy="20104100"/>
  <p:notesSz cx="54864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637996-12AF-E20E-34C4-009F6D4EE8EB}" name="Levine, Marni" initials="LM" userId="S::marni.levine@metlife.com::cd55d31d-71d2-42f5-8dd3-1c78d9d0b12b" providerId="AD"/>
  <p188:author id="{9CF59AFF-91A0-4834-BCD8-E62C72DF8E2D}" name="Mary Kate Sweeney" initials="MKS" userId="S::msweeney@legalplans.com::05379c72-1333-4de0-9535-beccf7a5d1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A"/>
    <a:srgbClr val="0060A0"/>
    <a:srgbClr val="D9117E"/>
    <a:srgbClr val="A5CE4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/>
    <p:restoredTop sz="94854"/>
  </p:normalViewPr>
  <p:slideViewPr>
    <p:cSldViewPr>
      <p:cViewPr>
        <p:scale>
          <a:sx n="80" d="100"/>
          <a:sy n="80" d="100"/>
        </p:scale>
        <p:origin x="3588" y="-3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78075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108325" y="0"/>
            <a:ext cx="2376488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8A43-ADE1-4D0A-9C44-0887549BD8B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7688" y="2513013"/>
            <a:ext cx="18510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275" y="9675813"/>
            <a:ext cx="43878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2378075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08325" y="19096038"/>
            <a:ext cx="2376488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1737-5714-456B-8C07-583DF9C6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1737-5714-456B-8C07-583DF9C62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480" y="6232271"/>
            <a:ext cx="466344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960" y="11258296"/>
            <a:ext cx="384048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20" y="804164"/>
            <a:ext cx="493776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BC831D60-FD3E-5F8A-2BCF-38CC8617E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7656" r="7449" b="10947"/>
          <a:stretch/>
        </p:blipFill>
        <p:spPr>
          <a:xfrm>
            <a:off x="381000" y="10280650"/>
            <a:ext cx="2451646" cy="2294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20" y="804164"/>
            <a:ext cx="493776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320" y="4623943"/>
            <a:ext cx="23865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5496" y="4623943"/>
            <a:ext cx="23865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B29EA88F-1EED-EADC-76CF-0B9AEC892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7656" r="7449" b="10947"/>
          <a:stretch/>
        </p:blipFill>
        <p:spPr>
          <a:xfrm>
            <a:off x="373850" y="10280650"/>
            <a:ext cx="2451646" cy="2294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20" y="804164"/>
            <a:ext cx="493776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675618"/>
            <a:ext cx="5484182" cy="44284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6529" y="16038024"/>
            <a:ext cx="142921" cy="13990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071" y="16051339"/>
            <a:ext cx="146598" cy="1191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36902" y="16038024"/>
            <a:ext cx="73310" cy="1465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81517" y="16038024"/>
            <a:ext cx="200414" cy="1404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22784" y="16070879"/>
            <a:ext cx="36267" cy="11815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7633" y="16066848"/>
            <a:ext cx="119392" cy="12619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2162" y="15973798"/>
            <a:ext cx="276359" cy="25622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4880" y="16058008"/>
            <a:ext cx="90923" cy="17201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2162" y="15975525"/>
            <a:ext cx="1186503" cy="254493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320" y="4623943"/>
            <a:ext cx="493776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376" y="18696814"/>
            <a:ext cx="1755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320" y="18696814"/>
            <a:ext cx="126187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50208" y="18696814"/>
            <a:ext cx="126187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655E080C-9487-23E7-A483-A1ADFCA29D8F}"/>
              </a:ext>
            </a:extLst>
          </p:cNvPr>
          <p:cNvPicPr/>
          <p:nvPr userDrawn="1"/>
        </p:nvPicPr>
        <p:blipFill rotWithShape="1">
          <a:blip r:embed="rId17" cstate="print"/>
          <a:srcRect t="2849" r="1484" b="83106"/>
          <a:stretch/>
        </p:blipFill>
        <p:spPr>
          <a:xfrm>
            <a:off x="0" y="15736570"/>
            <a:ext cx="5486400" cy="640080"/>
          </a:xfrm>
          <a:prstGeom prst="rect">
            <a:avLst/>
          </a:prstGeom>
        </p:spPr>
      </p:pic>
      <p:pic>
        <p:nvPicPr>
          <p:cNvPr id="10" name="Picture 9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01F5AD75-91A6-F576-7EC5-F0E0FF38697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5250"/>
            <a:ext cx="5484182" cy="1864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egalplans.com/calculator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legalplans.com/why-enro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782BC2B-57B4-3EA9-0B66-B7CE0718ABCB}"/>
              </a:ext>
            </a:extLst>
          </p:cNvPr>
          <p:cNvSpPr/>
          <p:nvPr/>
        </p:nvSpPr>
        <p:spPr>
          <a:xfrm>
            <a:off x="2791070" y="10504189"/>
            <a:ext cx="2339930" cy="25958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25092" y="16299955"/>
            <a:ext cx="4843145" cy="24673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1. When using a network attorney for a covered legal matter..</a:t>
            </a:r>
          </a:p>
          <a:p>
            <a:pPr marL="114300" lvl="1"/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2. Winner of the </a:t>
            </a:r>
            <a:r>
              <a:rPr lang="en-US" sz="700" i="1" dirty="0">
                <a:solidFill>
                  <a:schemeClr val="tx1"/>
                </a:solidFill>
                <a:latin typeface="Arial"/>
                <a:cs typeface="Arial"/>
              </a:rPr>
              <a:t>American Business Award for Customer Service Department of the Year</a:t>
            </a: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.    </a:t>
            </a:r>
          </a:p>
          <a:p>
            <a:pPr marL="114300" lvl="1"/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    2023: Silver Stevie</a:t>
            </a:r>
            <a:r>
              <a:rPr lang="en-US" sz="700" baseline="30000" dirty="0">
                <a:solidFill>
                  <a:schemeClr val="tx1"/>
                </a:solidFill>
                <a:latin typeface="Arial"/>
                <a:cs typeface="Arial"/>
              </a:rPr>
              <a:t>® </a:t>
            </a: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Award and 2020, 2019, 2018: Bronze Stevie</a:t>
            </a:r>
            <a:r>
              <a:rPr lang="en-US" sz="700" baseline="30000" dirty="0">
                <a:solidFill>
                  <a:schemeClr val="tx1"/>
                </a:solidFill>
                <a:latin typeface="Arial"/>
                <a:cs typeface="Arial"/>
              </a:rPr>
              <a:t>® </a:t>
            </a: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Award</a:t>
            </a:r>
          </a:p>
          <a:p>
            <a:pPr marL="114300" lvl="1"/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3. You will be responsible to pay the difference, if any, between the plan’s payment and the out-of-network attorney’s </a:t>
            </a:r>
          </a:p>
          <a:p>
            <a:pPr marL="114300">
              <a:lnSpc>
                <a:spcPct val="100000"/>
              </a:lnSpc>
            </a:pP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    charge for services.</a:t>
            </a:r>
          </a:p>
          <a:p>
            <a:pPr marL="114300">
              <a:lnSpc>
                <a:spcPct val="100000"/>
              </a:lnSpc>
            </a:pPr>
            <a:endParaRPr lang="en-US" sz="700" dirty="0">
              <a:solidFill>
                <a:srgbClr val="D9117E"/>
              </a:solidFill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Group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MetLife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Plans,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Inc.,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Cleveland,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Ohio.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certain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states,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group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are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Metropolitan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General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Insurance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Company,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Warwick,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RI.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Some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services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available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states.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No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service,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including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consultations,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will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provided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for: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1)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employment-related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matters,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including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company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statutory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benefits;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2)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involving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employer,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MetLife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affiliates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attorneys;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3)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which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there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a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conflict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interest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between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employee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spouse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dependents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which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case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services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excluded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the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spouse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dependents;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4)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appeals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class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actions;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5)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farm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business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matters,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including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rental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issues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when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participant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landlord;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6)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patent,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trademark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copyright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matters;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7)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costs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fines;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8)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frivolous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or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unethical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matters;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9)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which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attorney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client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relationship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exists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prior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participant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becoming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eligible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benefits.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other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personal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advice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consultation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benefit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provided.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Additional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representation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included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certain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matters.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Please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see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plan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description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details.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MetLife</a:t>
            </a:r>
            <a:r>
              <a:rPr sz="600" baseline="34722" dirty="0">
                <a:latin typeface="Arial"/>
                <a:cs typeface="Arial"/>
              </a:rPr>
              <a:t>®</a:t>
            </a:r>
            <a:r>
              <a:rPr sz="600" spc="30" baseline="34722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a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registered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trademark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MetLife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Services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Solutions,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LLC,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New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York,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NY.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lang="en-US" sz="700" b="1" dirty="0">
                <a:latin typeface="Arial"/>
                <a:cs typeface="Arial"/>
              </a:rPr>
              <a:t>MetLife</a:t>
            </a:r>
            <a:r>
              <a:rPr lang="en-US" sz="700" b="1" spc="30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Legal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Plans,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Inc.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|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spc="-20" dirty="0">
                <a:latin typeface="Arial"/>
                <a:cs typeface="Arial"/>
              </a:rPr>
              <a:t>1111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Superior Avenue,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Suite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800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|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Cleveland,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dirty="0">
                <a:latin typeface="Arial"/>
                <a:cs typeface="Arial"/>
              </a:rPr>
              <a:t>OH</a:t>
            </a:r>
            <a:r>
              <a:rPr lang="en-US" sz="700" b="1" spc="35" dirty="0">
                <a:latin typeface="Arial"/>
                <a:cs typeface="Arial"/>
              </a:rPr>
              <a:t> </a:t>
            </a:r>
            <a:r>
              <a:rPr lang="en-US" sz="700" b="1" spc="-20" dirty="0">
                <a:latin typeface="Arial"/>
                <a:cs typeface="Arial"/>
              </a:rPr>
              <a:t>44114</a:t>
            </a:r>
            <a:endParaRPr lang="en-US" sz="700" dirty="0">
              <a:latin typeface="Arial"/>
              <a:cs typeface="Arial"/>
            </a:endParaRPr>
          </a:p>
          <a:p>
            <a:pPr marL="114300">
              <a:spcBef>
                <a:spcPts val="100"/>
              </a:spcBef>
            </a:pPr>
            <a:r>
              <a:rPr sz="700" dirty="0">
                <a:solidFill>
                  <a:schemeClr val="tx1"/>
                </a:solidFill>
                <a:latin typeface="Arial"/>
                <a:cs typeface="Arial"/>
              </a:rPr>
              <a:t>L1222027845[exp1224][All</a:t>
            </a:r>
            <a:r>
              <a:rPr sz="700" spc="1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Arial"/>
                <a:cs typeface="Arial"/>
              </a:rPr>
              <a:t>States][DC,GU,PR]</a:t>
            </a:r>
            <a:r>
              <a:rPr lang="en-US" sz="7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©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2023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MetLife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Services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and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dirty="0">
                <a:latin typeface="Arial"/>
                <a:cs typeface="Arial"/>
              </a:rPr>
              <a:t>Solutions,</a:t>
            </a:r>
            <a:r>
              <a:rPr lang="en-US" sz="700" spc="45" dirty="0">
                <a:latin typeface="Arial"/>
                <a:cs typeface="Arial"/>
              </a:rPr>
              <a:t> </a:t>
            </a:r>
            <a:r>
              <a:rPr lang="en-US" sz="700" spc="-20" dirty="0">
                <a:latin typeface="Arial"/>
                <a:cs typeface="Arial"/>
              </a:rPr>
              <a:t>LLC.</a:t>
            </a:r>
            <a:endParaRPr lang="en-US" sz="7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" y="15593355"/>
            <a:ext cx="5484495" cy="82550"/>
            <a:chOff x="4" y="15593355"/>
            <a:chExt cx="5484495" cy="825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15593355"/>
              <a:ext cx="3253949" cy="82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657" y="15593355"/>
              <a:ext cx="2248520" cy="8225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" y="13189466"/>
            <a:ext cx="5484167" cy="17046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050896" y="11229128"/>
            <a:ext cx="1984513" cy="1872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9690" marR="43180">
              <a:lnSpc>
                <a:spcPct val="102000"/>
              </a:lnSpc>
              <a:spcBef>
                <a:spcPts val="765"/>
              </a:spcBef>
            </a:pPr>
            <a:r>
              <a:rPr lang="en-US" sz="1000" spc="-10" dirty="0">
                <a:solidFill>
                  <a:schemeClr val="tx1"/>
                </a:solidFill>
                <a:latin typeface="Arial"/>
                <a:cs typeface="Arial"/>
              </a:rPr>
              <a:t>The plan covers you, your spouse and dependents. </a:t>
            </a:r>
            <a:r>
              <a:rPr lang="en-US" sz="1000" spc="-10" dirty="0">
                <a:latin typeface="Arial"/>
                <a:cs typeface="Arial"/>
              </a:rPr>
              <a:t>All attorney fees are covered, as long as the matter is covered under your plan and there are no copays, deductibles or claim forms when using a network attorney for a covered legal matter.</a:t>
            </a:r>
            <a:endParaRPr lang="en-US" sz="1000" spc="-15" baseline="35353" dirty="0">
              <a:latin typeface="Arial"/>
              <a:cs typeface="Arial"/>
            </a:endParaRPr>
          </a:p>
          <a:p>
            <a:pPr marL="59690" marR="43180">
              <a:lnSpc>
                <a:spcPct val="102000"/>
              </a:lnSpc>
              <a:spcBef>
                <a:spcPts val="765"/>
              </a:spcBef>
            </a:pPr>
            <a:r>
              <a:rPr lang="en-US" sz="1000" b="1" dirty="0">
                <a:solidFill>
                  <a:srgbClr val="0090DA"/>
                </a:solidFill>
                <a:latin typeface="Arial"/>
                <a:cs typeface="Arial"/>
              </a:rPr>
              <a:t>See how much you can save with our </a:t>
            </a:r>
            <a:r>
              <a:rPr lang="en-US" sz="1000" b="1" u="sng" dirty="0">
                <a:solidFill>
                  <a:srgbClr val="0090D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calculator </a:t>
            </a:r>
            <a:r>
              <a:rPr lang="en-US" sz="1000" b="1" u="sng" spc="-50" dirty="0">
                <a:solidFill>
                  <a:srgbClr val="0090D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</a:t>
            </a:r>
            <a:endParaRPr lang="en-US" sz="1000" u="sng" dirty="0">
              <a:solidFill>
                <a:srgbClr val="0090DA"/>
              </a:solidFill>
              <a:latin typeface="Arial"/>
              <a:cs typeface="Arial"/>
            </a:endParaRPr>
          </a:p>
          <a:p>
            <a:pPr marL="59690" marR="43180">
              <a:lnSpc>
                <a:spcPct val="102000"/>
              </a:lnSpc>
              <a:spcBef>
                <a:spcPts val="765"/>
              </a:spcBef>
            </a:pPr>
            <a:endParaRPr sz="825" baseline="35353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141" y="7709150"/>
            <a:ext cx="2365630" cy="247968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 rotWithShape="1">
          <a:blip r:embed="rId8" cstate="print"/>
          <a:srcRect l="50272"/>
          <a:stretch/>
        </p:blipFill>
        <p:spPr>
          <a:xfrm>
            <a:off x="2803770" y="5114105"/>
            <a:ext cx="2327229" cy="233992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976928" y="5795718"/>
            <a:ext cx="2161053" cy="143693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9690" marR="43180">
              <a:lnSpc>
                <a:spcPct val="102000"/>
              </a:lnSpc>
              <a:spcBef>
                <a:spcPts val="875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Create an account and choose the legal matter you need help with. From there, you'll be guided to our attorney locator to find an attorney. Or give us a call and we will schedule your appointment with an attorney of your preference.</a:t>
            </a:r>
          </a:p>
          <a:p>
            <a:pPr marL="59690">
              <a:lnSpc>
                <a:spcPct val="100000"/>
              </a:lnSpc>
            </a:pPr>
            <a:r>
              <a:rPr lang="en-US" sz="1000" b="1" dirty="0">
                <a:solidFill>
                  <a:srgbClr val="0090DA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                   </a:t>
            </a:r>
            <a:r>
              <a:rPr sz="1000" b="1" dirty="0">
                <a:solidFill>
                  <a:srgbClr val="0090DA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now </a:t>
            </a:r>
            <a:r>
              <a:rPr sz="1000" b="1" spc="-50" dirty="0">
                <a:solidFill>
                  <a:srgbClr val="0090DA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</a:t>
            </a:r>
            <a:endParaRPr sz="1000" dirty="0">
              <a:solidFill>
                <a:srgbClr val="0090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-14000" y="3194050"/>
            <a:ext cx="5507081" cy="40595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877555" y="1992400"/>
            <a:ext cx="2507369" cy="76431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259"/>
              </a:spcBef>
            </a:pP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MetLife Legal Plans: powerful legal protection </a:t>
            </a:r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E322459B-575E-7C0B-390C-B8C3E0A9B9B2}"/>
              </a:ext>
            </a:extLst>
          </p:cNvPr>
          <p:cNvSpPr txBox="1"/>
          <p:nvPr/>
        </p:nvSpPr>
        <p:spPr>
          <a:xfrm>
            <a:off x="457482" y="3832391"/>
            <a:ext cx="467985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elect to receive legal protection at every step with MetLife Legal Plans — a valuable benefit.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MetLife Legal Plans provides unlimited</a:t>
            </a:r>
            <a:r>
              <a:rPr lang="en-US" sz="1200" spc="-15" baseline="35353" dirty="0"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to network attorneys for personal legal matters covered under the plan. This could be useful when you’re buying or selling a home, starting a family, dealing with identity theft issues or caring for aging parents. </a:t>
            </a: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79E4468C-30F9-C9CB-E6BD-0DFDD6463551}"/>
              </a:ext>
            </a:extLst>
          </p:cNvPr>
          <p:cNvSpPr txBox="1"/>
          <p:nvPr/>
        </p:nvSpPr>
        <p:spPr>
          <a:xfrm>
            <a:off x="2969794" y="5294376"/>
            <a:ext cx="2458009" cy="4456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0800" marR="642620">
              <a:lnSpc>
                <a:spcPts val="1580"/>
              </a:lnSpc>
              <a:spcBef>
                <a:spcPts val="275"/>
              </a:spcBef>
            </a:pPr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make it easy to use your plan</a:t>
            </a: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BFAC0B5C-D813-B62B-949F-DA40DA975C38}"/>
              </a:ext>
            </a:extLst>
          </p:cNvPr>
          <p:cNvSpPr txBox="1"/>
          <p:nvPr/>
        </p:nvSpPr>
        <p:spPr>
          <a:xfrm>
            <a:off x="518919" y="7883430"/>
            <a:ext cx="2910082" cy="65081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0800" marR="642620">
              <a:lnSpc>
                <a:spcPts val="1580"/>
              </a:lnSpc>
              <a:spcBef>
                <a:spcPts val="275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Helpful experience and convenience you can count on</a:t>
            </a: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CA3AD492-D228-F4EF-DB6B-564E3AEDA5D4}"/>
              </a:ext>
            </a:extLst>
          </p:cNvPr>
          <p:cNvSpPr txBox="1"/>
          <p:nvPr/>
        </p:nvSpPr>
        <p:spPr>
          <a:xfrm>
            <a:off x="518919" y="8632534"/>
            <a:ext cx="2752274" cy="134331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22250" marR="642620" indent="-171450">
              <a:lnSpc>
                <a:spcPts val="11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Regularly recognized for excellence in customer service</a:t>
            </a:r>
            <a:r>
              <a:rPr lang="en-US" sz="1000" baseline="35353" dirty="0">
                <a:latin typeface="Arial"/>
                <a:cs typeface="Arial"/>
              </a:rPr>
              <a:t> 2 </a:t>
            </a:r>
          </a:p>
          <a:p>
            <a:pPr marL="222250" marR="642620" indent="-171450">
              <a:lnSpc>
                <a:spcPts val="11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Experienced service team available from 8:00 a.m.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 8:00 p.m., ET</a:t>
            </a:r>
          </a:p>
          <a:p>
            <a:pPr marL="222250" marR="642620" indent="-171450">
              <a:lnSpc>
                <a:spcPts val="11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Ability to use an out-of-network attorney and be reimbursed based on a set fee schedule</a:t>
            </a:r>
            <a:r>
              <a:rPr lang="en-US" sz="1000" baseline="35353" dirty="0">
                <a:latin typeface="Arial"/>
                <a:cs typeface="Arial"/>
              </a:rPr>
              <a:t> 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099EB99A-740F-2809-5D10-2B76BD2509CA}"/>
              </a:ext>
            </a:extLst>
          </p:cNvPr>
          <p:cNvSpPr txBox="1"/>
          <p:nvPr/>
        </p:nvSpPr>
        <p:spPr>
          <a:xfrm>
            <a:off x="1166213" y="12538957"/>
            <a:ext cx="594995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590">
              <a:lnSpc>
                <a:spcPts val="910"/>
              </a:lnSpc>
            </a:pPr>
            <a:r>
              <a:rPr lang="en-US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dependents</a:t>
            </a:r>
            <a:endParaRPr lang="en-US" sz="850" dirty="0">
              <a:solidFill>
                <a:srgbClr val="A5C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 descr="A person and a child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9B6F486-3783-043E-29CF-53D455D45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1" y="5107612"/>
            <a:ext cx="2346421" cy="2346421"/>
          </a:xfrm>
          <a:prstGeom prst="rect">
            <a:avLst/>
          </a:prstGeom>
        </p:spPr>
      </p:pic>
      <p:sp>
        <p:nvSpPr>
          <p:cNvPr id="14" name="object 23">
            <a:extLst>
              <a:ext uri="{FF2B5EF4-FFF2-40B4-BE49-F238E27FC236}">
                <a16:creationId xmlns:a16="http://schemas.microsoft.com/office/drawing/2014/main" id="{037C423E-EF22-9AEA-1D8D-790A45D12DD2}"/>
              </a:ext>
            </a:extLst>
          </p:cNvPr>
          <p:cNvSpPr txBox="1"/>
          <p:nvPr/>
        </p:nvSpPr>
        <p:spPr>
          <a:xfrm>
            <a:off x="3050896" y="10680521"/>
            <a:ext cx="2458009" cy="4456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0800" marR="642620">
              <a:lnSpc>
                <a:spcPts val="1580"/>
              </a:lnSpc>
              <a:spcBef>
                <a:spcPts val="275"/>
              </a:spcBef>
            </a:pPr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having an attorney on retainer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9D811E-3E5C-FA97-7935-4C02F92D00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599" y="965472"/>
            <a:ext cx="1937946" cy="333452"/>
          </a:xfrm>
          <a:prstGeom prst="rect">
            <a:avLst/>
          </a:prstGeom>
        </p:spPr>
      </p:pic>
      <p:pic>
        <p:nvPicPr>
          <p:cNvPr id="41" name="object 22">
            <a:extLst>
              <a:ext uri="{FF2B5EF4-FFF2-40B4-BE49-F238E27FC236}">
                <a16:creationId xmlns:a16="http://schemas.microsoft.com/office/drawing/2014/main" id="{EBC1017D-CFEA-1E7C-F6ED-A83E7E24454B}"/>
              </a:ext>
            </a:extLst>
          </p:cNvPr>
          <p:cNvPicPr/>
          <p:nvPr/>
        </p:nvPicPr>
        <p:blipFill rotWithShape="1">
          <a:blip r:embed="rId8" cstate="print"/>
          <a:srcRect l="1" r="51416" b="-1763"/>
          <a:stretch/>
        </p:blipFill>
        <p:spPr>
          <a:xfrm>
            <a:off x="2803622" y="7709150"/>
            <a:ext cx="2327229" cy="2525521"/>
          </a:xfrm>
          <a:prstGeom prst="rect">
            <a:avLst/>
          </a:prstGeom>
        </p:spPr>
      </p:pic>
      <p:pic>
        <p:nvPicPr>
          <p:cNvPr id="46" name="Picture 45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741FD530-491F-9766-94F8-6A6A2568BA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" b="1604"/>
          <a:stretch/>
        </p:blipFill>
        <p:spPr>
          <a:xfrm>
            <a:off x="450991" y="10504190"/>
            <a:ext cx="2339930" cy="2594826"/>
          </a:xfrm>
          <a:prstGeom prst="rect">
            <a:avLst/>
          </a:prstGeom>
        </p:spPr>
      </p:pic>
      <p:sp>
        <p:nvSpPr>
          <p:cNvPr id="13" name="object 23">
            <a:extLst>
              <a:ext uri="{FF2B5EF4-FFF2-40B4-BE49-F238E27FC236}">
                <a16:creationId xmlns:a16="http://schemas.microsoft.com/office/drawing/2014/main" id="{EF99EE67-B623-8B70-21B4-6A07E16F0565}"/>
              </a:ext>
            </a:extLst>
          </p:cNvPr>
          <p:cNvSpPr txBox="1"/>
          <p:nvPr/>
        </p:nvSpPr>
        <p:spPr>
          <a:xfrm>
            <a:off x="802865" y="3270250"/>
            <a:ext cx="400180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in during annual enrollment.</a:t>
            </a:r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439" y="14146289"/>
            <a:ext cx="2239956" cy="333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3585" marR="5080" indent="-731520" algn="ctr">
              <a:lnSpc>
                <a:spcPct val="120000"/>
              </a:lnSpc>
              <a:spcBef>
                <a:spcPts val="95"/>
              </a:spcBef>
            </a:pPr>
            <a:r>
              <a:rPr lang="en-US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sz="850" b="1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effectLst/>
                <a:latin typeface="Helvetica" pitchFamily="2" charset="0"/>
              </a:rPr>
              <a:t>Call our Client Service Center</a:t>
            </a:r>
          </a:p>
          <a:p>
            <a:pPr marL="743585" marR="5080" indent="-731520" algn="ctr">
              <a:lnSpc>
                <a:spcPct val="120000"/>
              </a:lnSpc>
              <a:spcBef>
                <a:spcPts val="95"/>
              </a:spcBef>
            </a:pPr>
            <a:r>
              <a:rPr lang="en-US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1-800-821-</a:t>
            </a:r>
            <a:r>
              <a:rPr lang="en-US" sz="850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6400</a:t>
            </a:r>
            <a:endParaRPr lang="en-US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E2302B0B-20EE-0EAF-F90A-9E528E1ABB14}"/>
              </a:ext>
            </a:extLst>
          </p:cNvPr>
          <p:cNvSpPr txBox="1"/>
          <p:nvPr/>
        </p:nvSpPr>
        <p:spPr>
          <a:xfrm>
            <a:off x="642138" y="13495952"/>
            <a:ext cx="4347413" cy="37317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19455" marR="5080" indent="-707390"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Please see your Plan Overview for more information. </a:t>
            </a:r>
          </a:p>
          <a:p>
            <a:pPr marL="719455" marR="5080" indent="-707390"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Enroll in MetLife Legal Plans during annual enrollment.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b7147-902e-44c5-a4d8-d9f71b50439d">
      <Terms xmlns="http://schemas.microsoft.com/office/infopath/2007/PartnerControls"/>
    </lcf76f155ced4ddcb4097134ff3c332f>
    <TaxCatchAll xmlns="d6d00bfb-3f02-45be-a3ca-abc74386a1a8" xsi:nil="true"/>
    <_Flow_SignoffStatus xmlns="40fb7147-902e-44c5-a4d8-d9f71b5043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18E70C8E4BF45977C66B3B268B040" ma:contentTypeVersion="17" ma:contentTypeDescription="Create a new document." ma:contentTypeScope="" ma:versionID="adf2eb467f19c2d1a895432e3e843a69">
  <xsd:schema xmlns:xsd="http://www.w3.org/2001/XMLSchema" xmlns:xs="http://www.w3.org/2001/XMLSchema" xmlns:p="http://schemas.microsoft.com/office/2006/metadata/properties" xmlns:ns2="d6d00bfb-3f02-45be-a3ca-abc74386a1a8" xmlns:ns3="40fb7147-902e-44c5-a4d8-d9f71b50439d" targetNamespace="http://schemas.microsoft.com/office/2006/metadata/properties" ma:root="true" ma:fieldsID="19d584666e80da81c68e9120cbd57cb7" ns2:_="" ns3:_="">
    <xsd:import namespace="d6d00bfb-3f02-45be-a3ca-abc74386a1a8"/>
    <xsd:import namespace="40fb7147-902e-44c5-a4d8-d9f71b504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00bfb-3f02-45be-a3ca-abc74386a1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bb05f7-35e5-4eb9-b5f0-98c8442aecb1}" ma:internalName="TaxCatchAll" ma:showField="CatchAllData" ma:web="d6d00bfb-3f02-45be-a3ca-abc74386a1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b7147-902e-44c5-a4d8-d9f71b504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9ec48d-61d6-4446-a184-aa2816972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58B08-7745-4086-A1A9-C3941B42D8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FBDA51-9A68-41E9-A9B5-416270968E0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40fb7147-902e-44c5-a4d8-d9f71b50439d"/>
    <ds:schemaRef ds:uri="d6d00bfb-3f02-45be-a3ca-abc74386a1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C1C65D-9B04-4863-88B6-94F1CFC41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00bfb-3f02-45be-a3ca-abc74386a1a8"/>
    <ds:schemaRef ds:uri="40fb7147-902e-44c5-a4d8-d9f71b504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619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Helvetica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Sweeney</dc:creator>
  <cp:lastModifiedBy>Shah, Mona</cp:lastModifiedBy>
  <cp:revision>42</cp:revision>
  <dcterms:created xsi:type="dcterms:W3CDTF">2023-02-16T16:33:01Z</dcterms:created>
  <dcterms:modified xsi:type="dcterms:W3CDTF">2023-07-27T17:54:38Z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2023-02-16T00:00:00Z</vt:filetime>
  </property>
  <property fmtid="{D5CDD505-2E9C-101B-9397-08002B2CF9AE}" pid="5" name="Producer">
    <vt:lpwstr>Adobe Photoshop for Macintosh -- Image Conversion Plug-in</vt:lpwstr>
  </property>
  <property fmtid="{D5CDD505-2E9C-101B-9397-08002B2CF9AE}" pid="6" name="ContentTypeId">
    <vt:lpwstr>0x010100E0918E70C8E4BF45977C66B3B268B040</vt:lpwstr>
  </property>
  <property fmtid="{D5CDD505-2E9C-101B-9397-08002B2CF9AE}" pid="7" name="MediaServiceImageTags">
    <vt:lpwstr/>
  </property>
</Properties>
</file>